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7" r:id="rId2"/>
    <p:sldId id="268" r:id="rId3"/>
    <p:sldId id="274" r:id="rId4"/>
    <p:sldId id="275" r:id="rId5"/>
    <p:sldId id="277" r:id="rId6"/>
    <p:sldId id="276" r:id="rId7"/>
    <p:sldId id="278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61290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3C261-7DC1-42C5-8EB8-E9FA3CD189A7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6D141-2D46-438D-BECE-9D925A61B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8773d891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2c8773d8918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g2c8773d8918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c8773d8918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c8773d8918_4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2c8773d8918_4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D141-2D46-438D-BECE-9D925A61BB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2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8773d8918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g2c8773d8918_4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g2c8773d8918_4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Kalam"/>
              <a:buNone/>
              <a:defRPr sz="6000" b="1" cap="none"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cap="none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1" name="Google Shape;211;p26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12" name="Google Shape;212;p2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17" name="Google Shape;217;p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20" name="Google Shape;220;p26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5984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1" name="Google Shape;331;p35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32" name="Google Shape;332;p3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37" name="Google Shape;337;p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40" name="Google Shape;340;p35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2763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44" name="Google Shape;344;p36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45" name="Google Shape;345;p3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50" name="Google Shape;350;p3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53" name="Google Shape;353;p36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118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4" name="Google Shape;224;p27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25" name="Google Shape;225;p2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30" name="Google Shape;230;p2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3" name="Google Shape;233;p27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9509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Kala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38" name="Google Shape;238;p2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43" name="Google Shape;243;p2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46" name="Google Shape;246;p28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6055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1" name="Google Shape;251;p29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52" name="Google Shape;252;p29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57" name="Google Shape;257;p2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60" name="Google Shape;260;p29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0063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67" name="Google Shape;267;p30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68" name="Google Shape;268;p3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73" name="Google Shape;273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6" name="Google Shape;276;p30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6720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9" name="Google Shape;279;p31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80" name="Google Shape;280;p31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85" name="Google Shape;285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88" name="Google Shape;288;p31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8382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2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91" name="Google Shape;291;p32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96" name="Google Shape;296;p3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99" name="Google Shape;299;p32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58370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la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507987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754" lvl="2" indent="-4571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924" lvl="4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509" lvl="5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3" name="Google Shape;303;p33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04" name="Google Shape;304;p33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05" name="Google Shape;305;p3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10" name="Google Shape;310;p3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3" name="Google Shape;313;p33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1942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la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Google Shape;316;p34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34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18" name="Google Shape;318;p34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19" name="Google Shape;319;p3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27" name="Google Shape;327;p34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3636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Kalam"/>
              <a:buNone/>
              <a:defRPr sz="33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99785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3" name="Google Shape;473;p48"/>
          <p:cNvSpPr/>
          <p:nvPr/>
        </p:nvSpPr>
        <p:spPr>
          <a:xfrm>
            <a:off x="1656624" y="901770"/>
            <a:ext cx="4970256" cy="3855397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4" name="Google Shape;474;p48"/>
          <p:cNvSpPr/>
          <p:nvPr/>
        </p:nvSpPr>
        <p:spPr>
          <a:xfrm>
            <a:off x="1656624" y="901770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5" name="Google Shape;475;p48"/>
          <p:cNvSpPr/>
          <p:nvPr/>
        </p:nvSpPr>
        <p:spPr>
          <a:xfrm>
            <a:off x="1" y="1"/>
            <a:ext cx="3871489" cy="4096327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80B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6" name="Google Shape;476;p48"/>
          <p:cNvSpPr/>
          <p:nvPr/>
        </p:nvSpPr>
        <p:spPr>
          <a:xfrm>
            <a:off x="1" y="1"/>
            <a:ext cx="3871489" cy="4096327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80B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7" name="Google Shape;477;p48"/>
          <p:cNvSpPr/>
          <p:nvPr/>
        </p:nvSpPr>
        <p:spPr>
          <a:xfrm>
            <a:off x="0" y="1396899"/>
            <a:ext cx="1861853" cy="277779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8" name="Google Shape;478;p48"/>
          <p:cNvSpPr/>
          <p:nvPr/>
        </p:nvSpPr>
        <p:spPr>
          <a:xfrm>
            <a:off x="0" y="1836633"/>
            <a:ext cx="1861853" cy="277779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9" name="Google Shape;479;p48"/>
          <p:cNvSpPr/>
          <p:nvPr/>
        </p:nvSpPr>
        <p:spPr>
          <a:xfrm>
            <a:off x="1549229" y="798987"/>
            <a:ext cx="4970256" cy="3855397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" name="Google Shape;480;p48"/>
          <p:cNvSpPr txBox="1">
            <a:spLocks noGrp="1"/>
          </p:cNvSpPr>
          <p:nvPr>
            <p:ph type="ctrTitle"/>
          </p:nvPr>
        </p:nvSpPr>
        <p:spPr>
          <a:xfrm>
            <a:off x="2044968" y="982020"/>
            <a:ext cx="4108560" cy="16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rmAutofit/>
          </a:bodyPr>
          <a:lstStyle/>
          <a:p>
            <a:pPr>
              <a:buClr>
                <a:srgbClr val="CC4125"/>
              </a:buClr>
              <a:buSzPts val="5400"/>
            </a:pPr>
            <a:r>
              <a:rPr lang="en" sz="7200" dirty="0">
                <a:solidFill>
                  <a:srgbClr val="CC4125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AP BIO</a:t>
            </a:r>
            <a:endParaRPr sz="1467" dirty="0"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1"/>
          </p:nvPr>
        </p:nvSpPr>
        <p:spPr>
          <a:xfrm>
            <a:off x="1824219" y="2703377"/>
            <a:ext cx="4550059" cy="16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rgbClr val="134F5C"/>
              </a:buClr>
              <a:buSzPts val="3900"/>
            </a:pPr>
            <a:r>
              <a:rPr lang="en" sz="5200" b="1" dirty="0">
                <a:solidFill>
                  <a:srgbClr val="134F5C"/>
                </a:solidFill>
                <a:latin typeface="Kalam"/>
                <a:ea typeface="Kalam"/>
                <a:cs typeface="Kalam"/>
                <a:sym typeface="Kalam"/>
              </a:rPr>
              <a:t>TOPIC 7.9:</a:t>
            </a:r>
          </a:p>
          <a:p>
            <a:pPr marL="0" indent="0">
              <a:spcBef>
                <a:spcPts val="0"/>
              </a:spcBef>
              <a:buClr>
                <a:srgbClr val="134F5C"/>
              </a:buClr>
              <a:buSzPts val="3900"/>
            </a:pPr>
            <a:r>
              <a:rPr lang="en" sz="5200" b="1" dirty="0">
                <a:solidFill>
                  <a:srgbClr val="134F5C"/>
                </a:solidFill>
                <a:latin typeface="Kalam"/>
                <a:ea typeface="Kalam"/>
                <a:cs typeface="Kalam"/>
                <a:sym typeface="Kalam"/>
              </a:rPr>
              <a:t>Phylogeny</a:t>
            </a:r>
          </a:p>
        </p:txBody>
      </p:sp>
      <p:sp>
        <p:nvSpPr>
          <p:cNvPr id="482" name="Google Shape;482;p48"/>
          <p:cNvSpPr/>
          <p:nvPr/>
        </p:nvSpPr>
        <p:spPr>
          <a:xfrm>
            <a:off x="1366115" y="3453762"/>
            <a:ext cx="319941" cy="31994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3" name="Google Shape;483;p48"/>
          <p:cNvSpPr/>
          <p:nvPr/>
        </p:nvSpPr>
        <p:spPr>
          <a:xfrm>
            <a:off x="1366115" y="345376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84" name="Google Shape;484;p48" descr="Green patterned leaves"/>
          <p:cNvPicPr preferRelativeResize="0"/>
          <p:nvPr/>
        </p:nvPicPr>
        <p:blipFill rotWithShape="1">
          <a:blip r:embed="rId3">
            <a:alphaModFix/>
          </a:blip>
          <a:srcRect t="18158" r="1" b="15675"/>
          <a:stretch/>
        </p:blipFill>
        <p:spPr>
          <a:xfrm>
            <a:off x="6942470" y="1796564"/>
            <a:ext cx="4943409" cy="2170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8"/>
          <p:cNvSpPr/>
          <p:nvPr/>
        </p:nvSpPr>
        <p:spPr>
          <a:xfrm>
            <a:off x="8068715" y="982020"/>
            <a:ext cx="622472" cy="622472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6" name="Google Shape;486;p48"/>
          <p:cNvSpPr/>
          <p:nvPr/>
        </p:nvSpPr>
        <p:spPr>
          <a:xfrm>
            <a:off x="8068715" y="982020"/>
            <a:ext cx="622472" cy="622472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7" name="Google Shape;487;p48"/>
          <p:cNvSpPr/>
          <p:nvPr/>
        </p:nvSpPr>
        <p:spPr>
          <a:xfrm>
            <a:off x="9983019" y="4738592"/>
            <a:ext cx="2208981" cy="2119409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8" name="Google Shape;488;p48"/>
          <p:cNvSpPr/>
          <p:nvPr/>
        </p:nvSpPr>
        <p:spPr>
          <a:xfrm>
            <a:off x="9983019" y="4738592"/>
            <a:ext cx="2208981" cy="2119409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489" name="Google Shape;489;p48"/>
          <p:cNvGrpSpPr/>
          <p:nvPr/>
        </p:nvGrpSpPr>
        <p:grpSpPr>
          <a:xfrm>
            <a:off x="10343488" y="5662438"/>
            <a:ext cx="1054465" cy="469689"/>
            <a:chOff x="9841624" y="4115729"/>
            <a:chExt cx="602169" cy="268223"/>
          </a:xfrm>
        </p:grpSpPr>
        <p:sp>
          <p:nvSpPr>
            <p:cNvPr id="490" name="Google Shape;490;p4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1" name="Google Shape;491;p4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2" name="Google Shape;492;p4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3" name="Google Shape;493;p4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4" name="Google Shape;494;p4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" name="Picture 2" descr="A black background with blue and red letters&#10;&#10;AI-generated content may be incorrect.">
            <a:extLst>
              <a:ext uri="{FF2B5EF4-FFF2-40B4-BE49-F238E27FC236}">
                <a16:creationId xmlns:a16="http://schemas.microsoft.com/office/drawing/2014/main" id="{C396EC2B-8386-B933-B878-A80FA4A278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80" y="4339930"/>
            <a:ext cx="3930259" cy="1318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0"/>
    </mc:Choice>
    <mc:Fallback xmlns="">
      <p:transition spd="slow" advTm="7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300"/>
            </a:pPr>
            <a:r>
              <a:rPr lang="en" sz="4400" b="1" dirty="0">
                <a:latin typeface="Kalam"/>
                <a:ea typeface="Kalam"/>
                <a:cs typeface="Kalam"/>
                <a:sym typeface="Kalam"/>
              </a:rPr>
              <a:t>Objectives</a:t>
            </a:r>
            <a:endParaRPr sz="4400" dirty="0"/>
          </a:p>
        </p:txBody>
      </p:sp>
      <p:sp>
        <p:nvSpPr>
          <p:cNvPr id="501" name="Google Shape;50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237061" indent="-50799">
              <a:spcBef>
                <a:spcPts val="0"/>
              </a:spcBef>
              <a:buSzPts val="2100"/>
              <a:buNone/>
            </a:pPr>
            <a:endParaRPr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3607E-28F7-671E-57A2-51AA2BDE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98" y="1237129"/>
            <a:ext cx="4840298" cy="5351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D2693-F690-0E13-4C70-B6C667EB2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29" y="1941804"/>
            <a:ext cx="4050528" cy="2433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97E284-21FF-9D73-6EA7-A82F210BA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41" y="2616574"/>
            <a:ext cx="2019300" cy="201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1"/>
    </mc:Choice>
    <mc:Fallback xmlns="">
      <p:transition spd="slow" advTm="2411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16A2-DD0B-BE0B-06EE-6B9F306F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Introduction to Phylogeny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648F4-75E4-9DF6-B6C7-D0ED73BCE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089" y="1556683"/>
            <a:ext cx="7203141" cy="5014445"/>
          </a:xfrm>
        </p:spPr>
        <p:txBody>
          <a:bodyPr>
            <a:normAutofit lnSpcReduction="10000"/>
          </a:bodyPr>
          <a:lstStyle/>
          <a:p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Phylogeny</a:t>
            </a:r>
            <a:r>
              <a:rPr lang="en-US" sz="2600" dirty="0"/>
              <a:t> – evolutionary history of a species or group of species</a:t>
            </a:r>
          </a:p>
          <a:p>
            <a:pPr lvl="1"/>
            <a:r>
              <a:rPr lang="en-US" sz="2300" dirty="0"/>
              <a:t>Fossils, morphology (structure), genetic analysis, and molecular evidence used to determine phylogeny (DNA and genetics most accurate)</a:t>
            </a:r>
          </a:p>
          <a:p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Phylogenetic trees </a:t>
            </a:r>
            <a:r>
              <a:rPr lang="en-US" sz="2600" dirty="0"/>
              <a:t>– branching diagrams that represent hypotheses about evolutionary relationships – each group is known as a </a:t>
            </a: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taxon</a:t>
            </a:r>
          </a:p>
          <a:p>
            <a:pPr lvl="1"/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Branch points </a:t>
            </a:r>
            <a:r>
              <a:rPr lang="en-US" sz="2300" dirty="0">
                <a:solidFill>
                  <a:schemeClr val="tx1"/>
                </a:solidFill>
              </a:rPr>
              <a:t>– where there is a divergence of 2 evolutionary lines</a:t>
            </a:r>
          </a:p>
          <a:p>
            <a:pPr lvl="1"/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Outgroup</a:t>
            </a:r>
            <a:r>
              <a:rPr lang="en-US" sz="2300" dirty="0"/>
              <a:t> – least closely related taxon</a:t>
            </a:r>
          </a:p>
          <a:p>
            <a:pPr lvl="1"/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Sister taxa </a:t>
            </a:r>
            <a:r>
              <a:rPr lang="en-US" sz="2300" dirty="0"/>
              <a:t>– groups closest related</a:t>
            </a:r>
          </a:p>
        </p:txBody>
      </p:sp>
      <p:pic>
        <p:nvPicPr>
          <p:cNvPr id="1026" name="Picture 2" descr="Genomic Epi Basics: Practice reading phylogenetic trees - Rapid Response">
            <a:extLst>
              <a:ext uri="{FF2B5EF4-FFF2-40B4-BE49-F238E27FC236}">
                <a16:creationId xmlns:a16="http://schemas.microsoft.com/office/drawing/2014/main" id="{EA0F38F7-29ED-57C9-906E-EB5A51BAE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306" y="1815353"/>
            <a:ext cx="40417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16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64"/>
    </mc:Choice>
    <mc:Fallback xmlns="">
      <p:transition spd="slow" advTm="1098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2AC9-CF30-411E-9457-981BDA77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Phylogenetic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D38D-0816-6B39-9493-42FD6FD05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Represent patterns of descent (not phenotypic similarity)</a:t>
            </a:r>
          </a:p>
          <a:p>
            <a:pPr lvl="1"/>
            <a:r>
              <a:rPr lang="en-US" sz="2300" dirty="0"/>
              <a:t>Amount of change over time shown by fossils or a </a:t>
            </a:r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molecular clock </a:t>
            </a:r>
            <a:r>
              <a:rPr lang="en-US" sz="2300" dirty="0"/>
              <a:t>(measuring absolute time of evolutionary events by rates of mutation)</a:t>
            </a:r>
          </a:p>
          <a:p>
            <a:r>
              <a:rPr lang="en-US" sz="2600" dirty="0"/>
              <a:t>Show relative time, not all trees contain exact evolutionary dates</a:t>
            </a:r>
          </a:p>
          <a:p>
            <a:r>
              <a:rPr lang="en-US" sz="2600" dirty="0"/>
              <a:t>Used with taxonomical categories</a:t>
            </a:r>
          </a:p>
          <a:p>
            <a:endParaRPr lang="en-US" sz="2600" dirty="0"/>
          </a:p>
        </p:txBody>
      </p:sp>
      <p:pic>
        <p:nvPicPr>
          <p:cNvPr id="2050" name="Picture 2" descr="Phylogeny &amp; Taxonomy">
            <a:extLst>
              <a:ext uri="{FF2B5EF4-FFF2-40B4-BE49-F238E27FC236}">
                <a16:creationId xmlns:a16="http://schemas.microsoft.com/office/drawing/2014/main" id="{519DEF72-4ED8-9A2D-DB65-44A50F39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32" y="3825038"/>
            <a:ext cx="4262982" cy="266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79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67"/>
    </mc:Choice>
    <mc:Fallback xmlns="">
      <p:transition spd="slow" advTm="577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F258-02B5-F6A6-DB30-EE04E54A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Phylogenetic Tree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8BFFD-1866-D6C2-87F5-A729BE252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9108"/>
            <a:ext cx="10515600" cy="4351339"/>
          </a:xfrm>
        </p:spPr>
        <p:txBody>
          <a:bodyPr>
            <a:normAutofit/>
          </a:bodyPr>
          <a:lstStyle/>
          <a:p>
            <a:r>
              <a:rPr lang="en-US" sz="2600" dirty="0"/>
              <a:t>Which tree best matches the info shown in the table?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61711F-2123-4569-B8EB-0DA045893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881038"/>
              </p:ext>
            </p:extLst>
          </p:nvPr>
        </p:nvGraphicFramePr>
        <p:xfrm>
          <a:off x="2692401" y="2113056"/>
          <a:ext cx="6807198" cy="2631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4533">
                  <a:extLst>
                    <a:ext uri="{9D8B030D-6E8A-4147-A177-3AD203B41FA5}">
                      <a16:colId xmlns:a16="http://schemas.microsoft.com/office/drawing/2014/main" val="2978014074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1625191450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3113311572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2220332795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4278982072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2093863429"/>
                    </a:ext>
                  </a:extLst>
                </a:gridCol>
              </a:tblGrid>
              <a:tr h="321911">
                <a:tc gridSpan="6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Nucleotide Differences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474017"/>
                  </a:ext>
                </a:extLst>
              </a:tr>
              <a:tr h="32191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Species 1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Species 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Species 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Species 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Species 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93468"/>
                  </a:ext>
                </a:extLst>
              </a:tr>
              <a:tr h="32191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Species 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77679"/>
                  </a:ext>
                </a:extLst>
              </a:tr>
              <a:tr h="32191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Species 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189542"/>
                  </a:ext>
                </a:extLst>
              </a:tr>
              <a:tr h="32191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Species 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819967"/>
                  </a:ext>
                </a:extLst>
              </a:tr>
              <a:tr h="32191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Species 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93762"/>
                  </a:ext>
                </a:extLst>
              </a:tr>
              <a:tr h="32191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Species 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2105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EBE4F2-8A09-E35B-341A-386B136AB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49"/>
          <a:stretch>
            <a:fillRect/>
          </a:stretch>
        </p:blipFill>
        <p:spPr>
          <a:xfrm>
            <a:off x="3294529" y="4842194"/>
            <a:ext cx="3200400" cy="1970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69D75-7229-52CF-8A55-5E862FB88D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48" t="-1839" r="548" b="53378"/>
          <a:stretch>
            <a:fillRect/>
          </a:stretch>
        </p:blipFill>
        <p:spPr>
          <a:xfrm>
            <a:off x="9277350" y="4930244"/>
            <a:ext cx="2914650" cy="1897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73727-A3D5-DCDF-4771-6F0E302284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" b="50609"/>
          <a:stretch>
            <a:fillRect/>
          </a:stretch>
        </p:blipFill>
        <p:spPr>
          <a:xfrm>
            <a:off x="94129" y="4863936"/>
            <a:ext cx="3200400" cy="1970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A75188-C956-8652-74D3-168820FC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706"/>
          <a:stretch>
            <a:fillRect/>
          </a:stretch>
        </p:blipFill>
        <p:spPr>
          <a:xfrm>
            <a:off x="6428815" y="4823319"/>
            <a:ext cx="2914650" cy="20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93"/>
    </mc:Choice>
    <mc:Fallback xmlns="">
      <p:transition spd="slow" advTm="10379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362C-4022-8247-0C5B-EF753D63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Cladograms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70661-5A59-3E97-4F74-164D89C1D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684"/>
            <a:ext cx="11192435" cy="4936191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Cladogram</a:t>
            </a:r>
            <a:r>
              <a:rPr lang="en-US" sz="2600" dirty="0"/>
              <a:t> – depicts patterns of shared characteristics, forming the basis of a phylogenetic tree (focused on similarities of appearance)</a:t>
            </a:r>
          </a:p>
          <a:p>
            <a:pPr lvl="1"/>
            <a:r>
              <a:rPr lang="en-US" sz="2300" dirty="0"/>
              <a:t>Places species into groups that include an ancestral species and all of its descendants (</a:t>
            </a:r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clades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Looks at </a:t>
            </a:r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shared derived characteristics </a:t>
            </a:r>
            <a:r>
              <a:rPr lang="en-US" sz="2300" dirty="0"/>
              <a:t>– traits found in the most common ancestor and all of its descendants, but not in distantly related groups (hair in mammals)</a:t>
            </a:r>
          </a:p>
          <a:p>
            <a:pPr lvl="1"/>
            <a:endParaRPr lang="en-US" sz="2300" dirty="0"/>
          </a:p>
        </p:txBody>
      </p:sp>
      <p:pic>
        <p:nvPicPr>
          <p:cNvPr id="3074" name="Picture 2" descr="Cladistics Part 1: Constructing Cladograms">
            <a:extLst>
              <a:ext uri="{FF2B5EF4-FFF2-40B4-BE49-F238E27FC236}">
                <a16:creationId xmlns:a16="http://schemas.microsoft.com/office/drawing/2014/main" id="{15E1E315-C6C7-0267-232F-347CFD512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t="9976"/>
          <a:stretch>
            <a:fillRect/>
          </a:stretch>
        </p:blipFill>
        <p:spPr bwMode="auto">
          <a:xfrm>
            <a:off x="5746375" y="3851271"/>
            <a:ext cx="5038164" cy="274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98AB74-6284-342D-B8E5-C1A2EEF17023}"/>
              </a:ext>
            </a:extLst>
          </p:cNvPr>
          <p:cNvSpPr txBox="1">
            <a:spLocks/>
          </p:cNvSpPr>
          <p:nvPr/>
        </p:nvSpPr>
        <p:spPr>
          <a:xfrm>
            <a:off x="838199" y="4123389"/>
            <a:ext cx="4558553" cy="493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lvl="1"/>
            <a:r>
              <a:rPr lang="en-US" sz="2300" kern="0" dirty="0"/>
              <a:t>And </a:t>
            </a:r>
            <a:r>
              <a:rPr lang="en-US" sz="2300" b="1" kern="0" dirty="0">
                <a:solidFill>
                  <a:schemeClr val="accent2">
                    <a:lumMod val="50000"/>
                  </a:schemeClr>
                </a:solidFill>
              </a:rPr>
              <a:t>shared ancestral characteristics </a:t>
            </a:r>
            <a:r>
              <a:rPr lang="en-US" sz="2300" kern="0" dirty="0"/>
              <a:t>– a trait that originated in an ancestor of the group (backbones in mammals)</a:t>
            </a:r>
          </a:p>
        </p:txBody>
      </p:sp>
    </p:spTree>
    <p:extLst>
      <p:ext uri="{BB962C8B-B14F-4D97-AF65-F5344CB8AC3E}">
        <p14:creationId xmlns:p14="http://schemas.microsoft.com/office/powerpoint/2010/main" val="27842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22"/>
    </mc:Choice>
    <mc:Fallback xmlns="">
      <p:transition spd="slow" advTm="9402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0956-32FD-3DFE-7C77-DE749F3E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Cladogram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78AAE-8B14-2BE3-0CA5-063C57FE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Which cladogram best represents the evolutionary relationship between the species?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78EEB15-A51C-769D-4117-035AE32B2458}"/>
              </a:ext>
            </a:extLst>
          </p:cNvPr>
          <p:cNvSpPr txBox="1">
            <a:spLocks/>
          </p:cNvSpPr>
          <p:nvPr/>
        </p:nvSpPr>
        <p:spPr>
          <a:xfrm>
            <a:off x="210672" y="6136856"/>
            <a:ext cx="10515600" cy="648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6262" indent="0">
              <a:buNone/>
            </a:pPr>
            <a:r>
              <a:rPr lang="en-US" sz="2300" kern="0" dirty="0"/>
              <a:t>*question from Khan Academy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17954EEF-C02F-013F-979A-B1B695D769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8BD949-BBB4-9F10-66A3-10F145CD4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57" y="2754688"/>
            <a:ext cx="5267325" cy="3314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2C8BC3-4746-27DE-B320-9F5A80AE3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491" y="2632329"/>
            <a:ext cx="2724150" cy="2085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24633A-4768-04E9-073E-5EAA44AD8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62" y="2618041"/>
            <a:ext cx="2771775" cy="2114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851D19-F11E-5A69-CCFD-C6CD777F2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0578" y="4695825"/>
            <a:ext cx="2847975" cy="21621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90028D-ED91-CC2E-77CA-DBFE02564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9649" y="4726449"/>
            <a:ext cx="33718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9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12"/>
    </mc:Choice>
    <mc:Fallback xmlns="">
      <p:transition spd="slow" advTm="137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300"/>
            </a:pPr>
            <a:r>
              <a:rPr lang="en" sz="4400" b="1" dirty="0">
                <a:latin typeface="Kalam"/>
                <a:ea typeface="Kalam"/>
                <a:cs typeface="Kalam"/>
                <a:sym typeface="Kalam"/>
              </a:rPr>
              <a:t>Phylogeny Review</a:t>
            </a:r>
            <a:endParaRPr sz="4400" dirty="0"/>
          </a:p>
        </p:txBody>
      </p:sp>
      <p:sp>
        <p:nvSpPr>
          <p:cNvPr id="542" name="Google Shape;542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Phylogenetic trees</a:t>
            </a:r>
          </a:p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Cladograms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7"/>
    </mc:Choice>
    <mc:Fallback xmlns="">
      <p:transition spd="slow" advTm="13577"/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rgbClr val="000000"/>
      </a:dk1>
      <a:lt1>
        <a:srgbClr val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AP Study Font">
      <a:majorFont>
        <a:latin typeface="Kalam Bold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 Bio 7.8</Template>
  <TotalTime>1801</TotalTime>
  <Words>305</Words>
  <Application>Microsoft Office PowerPoint</Application>
  <PresentationFormat>Widescreen</PresentationFormat>
  <Paragraphs>59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Cambria</vt:lpstr>
      <vt:lpstr>Fredericka the Great</vt:lpstr>
      <vt:lpstr>Kalam</vt:lpstr>
      <vt:lpstr>FunkyShapesVTI</vt:lpstr>
      <vt:lpstr>AP BIO</vt:lpstr>
      <vt:lpstr>Objectives</vt:lpstr>
      <vt:lpstr>Introduction to Phylogeny</vt:lpstr>
      <vt:lpstr>Phylogenetic Trees</vt:lpstr>
      <vt:lpstr>Phylogenetic Tree Practice</vt:lpstr>
      <vt:lpstr>Cladograms</vt:lpstr>
      <vt:lpstr>Cladogram Practice</vt:lpstr>
      <vt:lpstr>Phylogeny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Karpoukhin</dc:creator>
  <cp:lastModifiedBy>Daniel Karpoukhin</cp:lastModifiedBy>
  <cp:revision>10</cp:revision>
  <dcterms:created xsi:type="dcterms:W3CDTF">2025-07-30T23:30:17Z</dcterms:created>
  <dcterms:modified xsi:type="dcterms:W3CDTF">2025-08-15T05:18:28Z</dcterms:modified>
</cp:coreProperties>
</file>